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  <p:sldMasterId id="2147483697" r:id="rId2"/>
  </p:sldMasterIdLst>
  <p:sldIdLst>
    <p:sldId id="256" r:id="rId3"/>
    <p:sldId id="269" r:id="rId4"/>
    <p:sldId id="295" r:id="rId5"/>
    <p:sldId id="314" r:id="rId6"/>
    <p:sldId id="315" r:id="rId7"/>
    <p:sldId id="316" r:id="rId8"/>
    <p:sldId id="317" r:id="rId9"/>
    <p:sldId id="31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3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0CED1A-E3B6-4B69-8459-CE9838DD47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8597F11-CC88-42E5-81E7-6BCDCF75A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B5CCD6-9905-4601-8EAD-0849CB5BD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4058A8-DD4B-494C-A735-5F0300682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4ECF4E-D16A-4FB5-BCD7-C8899BE1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442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61C6F0-8FC6-4A55-9E9C-655F538A0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9D0A40-034F-4A12-875B-750427CDF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9E6649-0720-4CF0-98C8-C9E50030F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12/20/2019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853592-4004-4330-99AF-D5BAFD74F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A4D332-4473-4D88-B43B-7F0E548FC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520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B3802C1-9F7B-4ABE-A5E8-41A1358B0C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F9BC7A6-87E4-46EA-8181-48F1F394D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46F261-D38C-49BD-8EF1-E2917377F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379060-CF11-42E7-9465-DD8E0BD1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140755-E196-4D49-9795-45E7E35BE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82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794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239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1652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7039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5996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7999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9384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1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400E85-E795-4025-8D78-E076809E0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93A4A4-4FCC-4E4D-BD2E-85C69F1EC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CAA442-C94D-451D-A6BF-C00B5D243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6D875C-393D-481E-B945-5663FCF73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6955B0-C707-444B-837C-F205056F1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80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0539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4783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6628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1208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92109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1540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873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550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97C3E-2FD4-4E25-9DD5-F8CDA6CC5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E665E0-FECB-4C0C-88E2-E30243FAD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052414-0B2A-474B-85F8-8259C59AF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21221E-E68E-46A6-8162-455FE7206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1EC05D-4445-4A31-A7E2-62D20FE9E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169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4A4BE0-DFD8-43A4-AE40-A85394E50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E6EBBB-CF86-419A-8E03-B87BDB9F01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CE9CCA7-C60F-46A1-B9F2-CDA5357C9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B575F8-E1C6-40CF-9597-57306EA62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12/20/2019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523706C-4416-4A89-85A9-5A7BABCAE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DF1CC7-4797-4719-A4AE-B0A04F631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87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958F02-FF75-4EA6-951F-27C625AFB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D7F4D6-D857-43E6-A360-136FAD781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961F68-CC1D-4706-9EA7-B93299C1E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AD1A600-D9F4-44C8-BC8D-DAC0C7062E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8C88C0E-B988-42EE-BCF6-83537D625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A4D3567-71D7-444B-BD28-1C95241AB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7CBDD4E-C0BE-41AB-98C9-14560161D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020BACF-B482-424D-978B-93FD491A4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283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1F4EEF-3BDF-4511-B4EA-F1768E1A2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F3B9C0B-5515-433B-A5A8-C56DAD080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53094F4-88D8-467F-A532-898009685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F79AFF5-B357-4632-8393-F04316841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591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4680DC7-47B3-4C95-A8D9-D5E3EE70A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33CEC4E-CEBA-4329-AFE0-7E51943EB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439824-675E-4573-917C-B857E6E92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555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CE257E-BDC0-4190-95CA-ED09372A7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5476F6-C17F-4CFA-B42B-6C5AD8415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2531AB7-015A-4CB5-82E9-39875FA9A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89E6C5E-5692-49C1-A49B-C60A36A70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12/20/2019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7DD4A2-B42D-49B1-8839-66464D08A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FD9C527-BBB9-4287-BC85-561E0ABAE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695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2255E0-CA71-4F7D-A7D0-DF95D332A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E397703-4081-4A44-B009-5B66FD71B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95079D9-49D4-4EA8-80AD-4B6484C27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772FC6-80BB-48AE-9AE1-23C584360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6D1EC6-4A04-453E-8307-DD115F4B6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CBADEDB-7B64-445C-873F-08FA0B6A0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073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E5184AF-8B83-44F2-8AE9-9F0DDD358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B8712DC-4EAC-4BF7-97CF-3E4AF493C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5D7023-4711-4306-A887-B4571C7653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76DA07-5237-4862-AA91-751A77719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23F19B-DEE0-49A7-8053-8DEF10C00D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18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030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ACBE1851-2230-47A9-B000-CE9046EA6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34276" y="803705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kern="1200" dirty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Scatterplot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23B93832-6514-44F4-849B-5EE2C8A2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Resultado de imagen de scatter plot iris dataset&quot;">
            <a:extLst>
              <a:ext uri="{FF2B5EF4-FFF2-40B4-BE49-F238E27FC236}">
                <a16:creationId xmlns:a16="http://schemas.microsoft.com/office/drawing/2014/main" id="{AE94058D-F4BE-40B6-89B3-208B9BEBF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771" y="1535857"/>
            <a:ext cx="5237296" cy="395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3209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¿Qué es un </a:t>
            </a:r>
            <a:r>
              <a:rPr lang="es-ES" dirty="0" err="1"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A2DA2D-AD6F-4253-8DB1-A84FE4693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692400"/>
            <a:ext cx="8596668" cy="4267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 un gráfico que aporta:</a:t>
            </a:r>
          </a:p>
          <a:p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Visualizar la distribución </a:t>
            </a:r>
            <a:r>
              <a:rPr lang="es-E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bivariada</a:t>
            </a:r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(entre dos variables aleatorias) </a:t>
            </a:r>
          </a:p>
          <a:p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También se conoce como </a:t>
            </a:r>
            <a:r>
              <a:rPr lang="es-ES" sz="2000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Diagrama de Dispersión</a:t>
            </a:r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Nos ayuda a entender las relaciones entre pares de variables.</a:t>
            </a:r>
          </a:p>
          <a:p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 se añade una 3ra variable puede hacerse un </a:t>
            </a:r>
            <a:r>
              <a:rPr lang="es-ES" sz="2000" dirty="0" err="1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2000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3-dimensional</a:t>
            </a:r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“</a:t>
            </a:r>
            <a:r>
              <a:rPr lang="es-ES" sz="2000" dirty="0" err="1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2000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matrix</a:t>
            </a:r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” es un gráfico con múltiples 2D-scatterplots.</a:t>
            </a:r>
          </a:p>
          <a:p>
            <a:endParaRPr lang="es-E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s-E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335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entre dos variables aleatorias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3754" y="2160590"/>
                <a:ext cx="3973943" cy="3440110"/>
              </a:xfrm>
            </p:spPr>
            <p:txBody>
              <a:bodyPr>
                <a:normAutofit/>
              </a:bodyPr>
              <a:lstStyle/>
              <a:p>
                <a:r>
                  <a:rPr lang="es-ES" sz="1800" dirty="0">
                    <a:solidFill>
                      <a:schemeClr val="bg1"/>
                    </a:solidFill>
                  </a:rPr>
                  <a:t>Sea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sz="1800" dirty="0">
                    <a:solidFill>
                      <a:schemeClr val="bg1"/>
                    </a:solidFill>
                  </a:rPr>
                  <a:t> una variable aleatoria, y sea </a:t>
                </a:r>
                <a14:m>
                  <m:oMath xmlns:m="http://schemas.openxmlformats.org/officeDocument/2006/math">
                    <m:r>
                      <a:rPr lang="es-ES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𝐲</m:t>
                    </m:r>
                    <m:r>
                      <a:rPr lang="es-E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sz="1800" dirty="0">
                    <a:solidFill>
                      <a:schemeClr val="bg1"/>
                    </a:solidFill>
                  </a:rPr>
                  <a:t> otra variable aleatoria.</a:t>
                </a:r>
              </a:p>
              <a:p>
                <a:r>
                  <a:rPr lang="es-ES" dirty="0">
                    <a:solidFill>
                      <a:srgbClr val="FFC000"/>
                    </a:solidFill>
                  </a:rPr>
                  <a:t>El Diagrama de Dispersión (</a:t>
                </a:r>
                <a:r>
                  <a:rPr lang="es-ES" dirty="0" err="1">
                    <a:solidFill>
                      <a:srgbClr val="FFC000"/>
                    </a:solidFill>
                  </a:rPr>
                  <a:t>Scatterplot</a:t>
                </a:r>
                <a:r>
                  <a:rPr lang="es-ES" dirty="0">
                    <a:solidFill>
                      <a:srgbClr val="FFC000"/>
                    </a:solidFill>
                  </a:rPr>
                  <a:t>) entre </a:t>
                </a:r>
                <a14:m>
                  <m:oMath xmlns:m="http://schemas.openxmlformats.org/officeDocument/2006/math">
                    <m:r>
                      <a:rPr lang="es-ES" b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s-ES" b="1" i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𝐲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será el resultado de poner como puntos en el espacio bivariante las observaciones </a:t>
                </a:r>
                <a14:m>
                  <m:oMath xmlns:m="http://schemas.openxmlformats.org/officeDocument/2006/math">
                    <m:r>
                      <a:rPr lang="es-ES" b="0" i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ES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s-ES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s-ES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s-ES" dirty="0">
                  <a:solidFill>
                    <a:srgbClr val="FFC000"/>
                  </a:solidFill>
                </a:endParaRP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s-ES" sz="1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3754" y="2160590"/>
                <a:ext cx="3973943" cy="3440110"/>
              </a:xfrm>
              <a:blipFill>
                <a:blip r:embed="rId2"/>
                <a:stretch>
                  <a:fillRect l="-461" t="-1062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41BE062F-3FC9-45EA-8264-8C360EC9F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231" y="1662772"/>
            <a:ext cx="5356229" cy="393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233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entre dos variables aleatorias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3754" y="2160590"/>
                <a:ext cx="3973943" cy="3440110"/>
              </a:xfrm>
            </p:spPr>
            <p:txBody>
              <a:bodyPr>
                <a:normAutofit/>
              </a:bodyPr>
              <a:lstStyle/>
              <a:p>
                <a:r>
                  <a:rPr lang="es-ES" dirty="0">
                    <a:solidFill>
                      <a:schemeClr val="bg1"/>
                    </a:solidFill>
                  </a:rPr>
                  <a:t>Sea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dirty="0">
                    <a:solidFill>
                      <a:schemeClr val="bg1"/>
                    </a:solidFill>
                  </a:rPr>
                  <a:t> una variable aleatoria, y sea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𝐲</m:t>
                    </m:r>
                    <m:r>
                      <a:rPr lang="es-E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dirty="0">
                    <a:solidFill>
                      <a:schemeClr val="bg1"/>
                    </a:solidFill>
                  </a:rPr>
                  <a:t> otra variable aleatoria.</a:t>
                </a:r>
              </a:p>
              <a:p>
                <a:r>
                  <a:rPr lang="es-ES" dirty="0">
                    <a:solidFill>
                      <a:srgbClr val="FFC000"/>
                    </a:solidFill>
                  </a:rPr>
                  <a:t>El Diagrama de Dispersión (</a:t>
                </a:r>
                <a:r>
                  <a:rPr lang="es-ES" dirty="0" err="1">
                    <a:solidFill>
                      <a:srgbClr val="FFC000"/>
                    </a:solidFill>
                  </a:rPr>
                  <a:t>Scatterplot</a:t>
                </a:r>
                <a:r>
                  <a:rPr lang="es-ES" dirty="0">
                    <a:solidFill>
                      <a:srgbClr val="FFC000"/>
                    </a:solidFill>
                  </a:rPr>
                  <a:t>) entre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𝐲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será el resultado de poner como puntos en el espacio bivariante las observaciones </a:t>
                </a:r>
                <a14:m>
                  <m:oMath xmlns:m="http://schemas.openxmlformats.org/officeDocument/2006/math">
                    <m:r>
                      <a:rPr lang="es-ES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s-ES" dirty="0">
                  <a:solidFill>
                    <a:srgbClr val="FFC000"/>
                  </a:solidFill>
                </a:endParaRPr>
              </a:p>
              <a:p>
                <a:r>
                  <a:rPr lang="es-ES" sz="1800" dirty="0">
                    <a:solidFill>
                      <a:srgbClr val="92D050"/>
                    </a:solidFill>
                  </a:rPr>
                  <a:t>Luego se puede jugar con opciones como por ejemplo ver los histogramas de las variables.</a:t>
                </a: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s-ES" sz="1800" dirty="0">
                  <a:solidFill>
                    <a:schemeClr val="bg1"/>
                  </a:solidFill>
                </a:endParaRP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3754" y="2160590"/>
                <a:ext cx="3973943" cy="3440110"/>
              </a:xfrm>
              <a:blipFill>
                <a:blip r:embed="rId2"/>
                <a:stretch>
                  <a:fillRect l="-461" t="-1062" b="-354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9DB1BAF-5E7F-49FF-9E5A-4BB8F20D0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6872" y="1178560"/>
            <a:ext cx="6255497" cy="442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208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entre dos variables aleatorias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3754" y="2160589"/>
                <a:ext cx="3973943" cy="4581405"/>
              </a:xfrm>
            </p:spPr>
            <p:txBody>
              <a:bodyPr>
                <a:normAutofit/>
              </a:bodyPr>
              <a:lstStyle/>
              <a:p>
                <a:r>
                  <a:rPr lang="es-ES" dirty="0">
                    <a:solidFill>
                      <a:schemeClr val="bg1"/>
                    </a:solidFill>
                  </a:rPr>
                  <a:t>Sea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dirty="0">
                    <a:solidFill>
                      <a:schemeClr val="bg1"/>
                    </a:solidFill>
                  </a:rPr>
                  <a:t> una variable aleatoria, y sea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𝐲</m:t>
                    </m:r>
                    <m:r>
                      <a:rPr lang="es-E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dirty="0">
                    <a:solidFill>
                      <a:schemeClr val="bg1"/>
                    </a:solidFill>
                  </a:rPr>
                  <a:t> otra variable aleatoria.</a:t>
                </a:r>
              </a:p>
              <a:p>
                <a:r>
                  <a:rPr lang="es-ES" dirty="0">
                    <a:solidFill>
                      <a:srgbClr val="FFC000"/>
                    </a:solidFill>
                  </a:rPr>
                  <a:t>El Diagrama de Dispersión (</a:t>
                </a:r>
                <a:r>
                  <a:rPr lang="es-ES" dirty="0" err="1">
                    <a:solidFill>
                      <a:srgbClr val="FFC000"/>
                    </a:solidFill>
                  </a:rPr>
                  <a:t>Scatterplot</a:t>
                </a:r>
                <a:r>
                  <a:rPr lang="es-ES" dirty="0">
                    <a:solidFill>
                      <a:srgbClr val="FFC000"/>
                    </a:solidFill>
                  </a:rPr>
                  <a:t>) entre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𝐲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será el resultado de poner como puntos en el espacio bivariante las observaciones </a:t>
                </a:r>
                <a14:m>
                  <m:oMath xmlns:m="http://schemas.openxmlformats.org/officeDocument/2006/math">
                    <m:r>
                      <a:rPr lang="es-ES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s-ES" dirty="0">
                  <a:solidFill>
                    <a:srgbClr val="FFC000"/>
                  </a:solidFill>
                </a:endParaRPr>
              </a:p>
              <a:p>
                <a:r>
                  <a:rPr lang="es-ES" sz="1800" dirty="0">
                    <a:solidFill>
                      <a:srgbClr val="92D050"/>
                    </a:solidFill>
                  </a:rPr>
                  <a:t>Luego se puede jugar con opciones como por ejemplo ver los histogramas de las variables.</a:t>
                </a:r>
              </a:p>
              <a:p>
                <a:r>
                  <a:rPr lang="es-ES" sz="1800" dirty="0">
                    <a:solidFill>
                      <a:schemeClr val="accent1"/>
                    </a:solidFill>
                  </a:rPr>
                  <a:t>Y si tenemos variables categóricas se pueden diferenciar los grupos.</a:t>
                </a: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s-ES" sz="1800" dirty="0">
                  <a:solidFill>
                    <a:schemeClr val="bg1"/>
                  </a:solidFill>
                </a:endParaRP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3754" y="2160589"/>
                <a:ext cx="3973943" cy="4581405"/>
              </a:xfrm>
              <a:blipFill>
                <a:blip r:embed="rId2"/>
                <a:stretch>
                  <a:fillRect l="-461" t="-798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6B29693-CC39-4088-BA02-442BC8DD0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4461" y="1481395"/>
            <a:ext cx="6104991" cy="418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88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392491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Matrix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3B1DC8-7327-48F3-A9E1-5217AAA77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89"/>
            <a:ext cx="3973943" cy="4581405"/>
          </a:xfrm>
        </p:spPr>
        <p:txBody>
          <a:bodyPr>
            <a:normAutofit/>
          </a:bodyPr>
          <a:lstStyle/>
          <a:p>
            <a:r>
              <a:rPr lang="es-ES" sz="1800" dirty="0">
                <a:solidFill>
                  <a:schemeClr val="bg1"/>
                </a:solidFill>
              </a:rPr>
              <a:t>Si tenemos más de dos variables aleatorias, podemos ver los </a:t>
            </a:r>
            <a:r>
              <a:rPr lang="es-ES" sz="1800" dirty="0" err="1">
                <a:solidFill>
                  <a:schemeClr val="bg1"/>
                </a:solidFill>
              </a:rPr>
              <a:t>scatterplots</a:t>
            </a:r>
            <a:r>
              <a:rPr lang="es-ES" sz="1800" dirty="0">
                <a:solidFill>
                  <a:schemeClr val="bg1"/>
                </a:solidFill>
              </a:rPr>
              <a:t> de cada par de ellas en un mismo gráfico, el </a:t>
            </a:r>
            <a:r>
              <a:rPr lang="es-ES" sz="1800" dirty="0" err="1">
                <a:solidFill>
                  <a:schemeClr val="accent1"/>
                </a:solidFill>
              </a:rPr>
              <a:t>Scatterplot</a:t>
            </a:r>
            <a:r>
              <a:rPr lang="es-ES" sz="1800" dirty="0">
                <a:solidFill>
                  <a:schemeClr val="accent1"/>
                </a:solidFill>
              </a:rPr>
              <a:t> Matrix</a:t>
            </a:r>
            <a:r>
              <a:rPr lang="es-ES" sz="1800" dirty="0">
                <a:solidFill>
                  <a:schemeClr val="bg1"/>
                </a:solidFill>
              </a:rPr>
              <a:t>.</a:t>
            </a:r>
          </a:p>
          <a:p>
            <a:r>
              <a:rPr lang="es-ES" dirty="0">
                <a:solidFill>
                  <a:srgbClr val="FFC000"/>
                </a:solidFill>
              </a:rPr>
              <a:t>En la diagonal del gráfico vienen los histogramas de cada variable.</a:t>
            </a:r>
            <a:endParaRPr lang="es-ES" sz="1800" dirty="0">
              <a:solidFill>
                <a:srgbClr val="FFC000"/>
              </a:solidFill>
            </a:endParaRPr>
          </a:p>
          <a:p>
            <a:endParaRPr lang="es-ES" sz="1800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s-ES" sz="1800" dirty="0">
              <a:solidFill>
                <a:srgbClr val="FFC000"/>
              </a:solidFill>
            </a:endParaRPr>
          </a:p>
          <a:p>
            <a:endParaRPr lang="es-ES" sz="1800" dirty="0">
              <a:solidFill>
                <a:schemeClr val="bg1"/>
              </a:solidFill>
            </a:endParaRPr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Imagen 5" descr="Imagen que contiene crucigrama, shoji, electrónica&#10;&#10;Descripción generada automáticamente">
            <a:extLst>
              <a:ext uri="{FF2B5EF4-FFF2-40B4-BE49-F238E27FC236}">
                <a16:creationId xmlns:a16="http://schemas.microsoft.com/office/drawing/2014/main" id="{C816FFE3-6047-4C52-8D26-98E433324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521" y="419787"/>
            <a:ext cx="6065771" cy="621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0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392491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Matrix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3B1DC8-7327-48F3-A9E1-5217AAA77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89"/>
            <a:ext cx="3973943" cy="4581405"/>
          </a:xfrm>
        </p:spPr>
        <p:txBody>
          <a:bodyPr>
            <a:normAutofit/>
          </a:bodyPr>
          <a:lstStyle/>
          <a:p>
            <a:r>
              <a:rPr lang="es-ES" sz="1800" dirty="0">
                <a:solidFill>
                  <a:schemeClr val="bg1"/>
                </a:solidFill>
              </a:rPr>
              <a:t>Si tenemos más de dos variables aleatorias, podemos ver los </a:t>
            </a:r>
            <a:r>
              <a:rPr lang="es-ES" sz="1800" dirty="0" err="1">
                <a:solidFill>
                  <a:schemeClr val="bg1"/>
                </a:solidFill>
              </a:rPr>
              <a:t>scatterplots</a:t>
            </a:r>
            <a:r>
              <a:rPr lang="es-ES" sz="1800" dirty="0">
                <a:solidFill>
                  <a:schemeClr val="bg1"/>
                </a:solidFill>
              </a:rPr>
              <a:t> de cada par de ellas en un mismo gráfico, el </a:t>
            </a:r>
            <a:r>
              <a:rPr lang="es-ES" sz="1800" dirty="0" err="1">
                <a:solidFill>
                  <a:schemeClr val="accent1"/>
                </a:solidFill>
              </a:rPr>
              <a:t>Scatterplot</a:t>
            </a:r>
            <a:r>
              <a:rPr lang="es-ES" sz="1800" dirty="0">
                <a:solidFill>
                  <a:schemeClr val="accent1"/>
                </a:solidFill>
              </a:rPr>
              <a:t> Matrix</a:t>
            </a:r>
            <a:r>
              <a:rPr lang="es-ES" sz="1800" dirty="0">
                <a:solidFill>
                  <a:schemeClr val="bg1"/>
                </a:solidFill>
              </a:rPr>
              <a:t>.</a:t>
            </a:r>
          </a:p>
          <a:p>
            <a:r>
              <a:rPr lang="es-ES" sz="1800" dirty="0">
                <a:solidFill>
                  <a:srgbClr val="92D050"/>
                </a:solidFill>
              </a:rPr>
              <a:t>Podemos diferencia</a:t>
            </a:r>
            <a:r>
              <a:rPr lang="es-ES" dirty="0">
                <a:solidFill>
                  <a:srgbClr val="92D050"/>
                </a:solidFill>
              </a:rPr>
              <a:t>r por grupos, y en vez de poner histogramas poner estimaciones de </a:t>
            </a:r>
            <a:r>
              <a:rPr lang="es-ES" dirty="0" err="1">
                <a:solidFill>
                  <a:srgbClr val="92D050"/>
                </a:solidFill>
              </a:rPr>
              <a:t>kernel</a:t>
            </a:r>
            <a:r>
              <a:rPr lang="es-ES" dirty="0">
                <a:solidFill>
                  <a:srgbClr val="92D050"/>
                </a:solidFill>
              </a:rPr>
              <a:t> </a:t>
            </a:r>
            <a:r>
              <a:rPr lang="es-ES" dirty="0" err="1">
                <a:solidFill>
                  <a:srgbClr val="92D050"/>
                </a:solidFill>
              </a:rPr>
              <a:t>densities</a:t>
            </a:r>
            <a:r>
              <a:rPr lang="es-ES" dirty="0">
                <a:solidFill>
                  <a:srgbClr val="92D050"/>
                </a:solidFill>
              </a:rPr>
              <a:t>.</a:t>
            </a:r>
            <a:endParaRPr lang="es-ES" sz="1800" dirty="0">
              <a:solidFill>
                <a:srgbClr val="92D050"/>
              </a:solidFill>
            </a:endParaRPr>
          </a:p>
          <a:p>
            <a:endParaRPr lang="es-E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ES" sz="1800" dirty="0">
              <a:solidFill>
                <a:schemeClr val="bg1"/>
              </a:solidFill>
            </a:endParaRPr>
          </a:p>
          <a:p>
            <a:endParaRPr lang="es-ES" sz="1800" dirty="0">
              <a:solidFill>
                <a:schemeClr val="bg1"/>
              </a:solidFill>
            </a:endParaRPr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5" name="Imagen 4" descr="Imagen que contiene ventana, edificio, shoji&#10;&#10;Descripción generada automáticamente">
            <a:extLst>
              <a:ext uri="{FF2B5EF4-FFF2-40B4-BE49-F238E27FC236}">
                <a16:creationId xmlns:a16="http://schemas.microsoft.com/office/drawing/2014/main" id="{7F2523A8-FC7C-4B49-A2AC-E3342FDCA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606" y="392491"/>
            <a:ext cx="6729109" cy="6240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061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392491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3-dimensional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3B1DC8-7327-48F3-A9E1-5217AAA77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89"/>
            <a:ext cx="3973943" cy="4581405"/>
          </a:xfrm>
        </p:spPr>
        <p:txBody>
          <a:bodyPr>
            <a:normAutofit/>
          </a:bodyPr>
          <a:lstStyle/>
          <a:p>
            <a:r>
              <a:rPr lang="es-ES" sz="1800" dirty="0">
                <a:solidFill>
                  <a:schemeClr val="bg1"/>
                </a:solidFill>
              </a:rPr>
              <a:t>Si ponemos en los tres ejes de coordenadas tres variables aleatorias de las que tengamos, podemos obtener un </a:t>
            </a:r>
            <a:r>
              <a:rPr lang="es-ES" sz="1800" dirty="0" err="1">
                <a:solidFill>
                  <a:schemeClr val="bg1"/>
                </a:solidFill>
              </a:rPr>
              <a:t>scatterplot</a:t>
            </a:r>
            <a:r>
              <a:rPr lang="es-ES" sz="1800" dirty="0">
                <a:solidFill>
                  <a:schemeClr val="bg1"/>
                </a:solidFill>
              </a:rPr>
              <a:t> 3-dimensional, incluso con </a:t>
            </a:r>
            <a:r>
              <a:rPr lang="es-ES" sz="1800" dirty="0">
                <a:solidFill>
                  <a:srgbClr val="FFC000"/>
                </a:solidFill>
              </a:rPr>
              <a:t>movimiento</a:t>
            </a:r>
            <a:r>
              <a:rPr lang="es-ES" sz="1800" dirty="0">
                <a:solidFill>
                  <a:schemeClr val="bg1"/>
                </a:solidFill>
              </a:rPr>
              <a:t>!</a:t>
            </a:r>
            <a:endParaRPr lang="es-ES" sz="1800" dirty="0">
              <a:solidFill>
                <a:srgbClr val="92D050"/>
              </a:solidFill>
            </a:endParaRPr>
          </a:p>
          <a:p>
            <a:endParaRPr lang="es-E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ES" sz="1800" dirty="0">
              <a:solidFill>
                <a:schemeClr val="bg1"/>
              </a:solidFill>
            </a:endParaRPr>
          </a:p>
          <a:p>
            <a:endParaRPr lang="es-ES" sz="1800" dirty="0">
              <a:solidFill>
                <a:schemeClr val="bg1"/>
              </a:solidFill>
            </a:endParaRPr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CFF22E4-15B1-4CA8-B682-A08DB0187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285" y="1768099"/>
            <a:ext cx="568642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0083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375</Words>
  <Application>Microsoft Office PowerPoint</Application>
  <PresentationFormat>Panorámica</PresentationFormat>
  <Paragraphs>34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Trebuchet MS</vt:lpstr>
      <vt:lpstr>Wingdings 3</vt:lpstr>
      <vt:lpstr>Tema de Office</vt:lpstr>
      <vt:lpstr>Faceta</vt:lpstr>
      <vt:lpstr>Scatterplot</vt:lpstr>
      <vt:lpstr>¿Qué es un scatterplot?</vt:lpstr>
      <vt:lpstr>Scatterplot entre dos variables aleatorias</vt:lpstr>
      <vt:lpstr>Scatterplot entre dos variables aleatorias</vt:lpstr>
      <vt:lpstr>Scatterplot entre dos variables aleatorias</vt:lpstr>
      <vt:lpstr>Scatterplot Matrix</vt:lpstr>
      <vt:lpstr>Scatterplot Matrix</vt:lpstr>
      <vt:lpstr>Scatterplot 3-dimensional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Scatterplot</dc:title>
  <dc:creator>Elisa Cabana</dc:creator>
  <cp:lastModifiedBy>Elisa Cabana</cp:lastModifiedBy>
  <cp:revision>12</cp:revision>
  <dcterms:created xsi:type="dcterms:W3CDTF">2019-11-03T07:15:13Z</dcterms:created>
  <dcterms:modified xsi:type="dcterms:W3CDTF">2019-12-20T17:56:26Z</dcterms:modified>
</cp:coreProperties>
</file>